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df6cddf0e_0_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5df6cddf0e_0_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5df6cddf0e_0_1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df6cddf0e_0_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df6cddf0e_0_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5df6cddf0e_0_33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df6cddf0e_0_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df6cddf0e_0_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5df6cddf0e_0_43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698a757e9_0_1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698a757e9_0_1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e698a757e9_0_139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df6cddf0e_0_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df6cddf0e_0_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5df6cddf0e_0_51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df6cddf0e_0_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df6cddf0e_0_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5df6cddf0e_0_74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df6cddf0e_0_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df6cddf0e_0_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5df6cddf0e_0_82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dfdde0528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dfdde0528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5dfdde0528_0_0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dfdde0528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dfdde0528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5dfdde0528_0_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df6cddf0e_0_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df6cddf0e_0_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5df6cddf0e_0_93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698a757e9_0_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698a757e9_0_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e698a757e9_0_10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698a757e9_0_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698a757e9_0_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e698a757e9_0_7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698a75b44_73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698a75b44_73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e698a75b44_73_0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de2bee5da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de2bee5da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5de2bee5da_0_0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df6cddf0e_0_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5df6cddf0e_0_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5df6cddf0e_0_2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698a757e9_0_1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698a757e9_0_1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e698a757e9_0_150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df6cddf0e_0_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df6cddf0e_0_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5df6cddf0e_0_10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1135" y="422"/>
            <a:ext cx="9142864" cy="514307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187875" y="158763"/>
            <a:ext cx="1611022" cy="108286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/>
          <p:nvPr>
            <p:ph idx="1" type="body"/>
          </p:nvPr>
        </p:nvSpPr>
        <p:spPr>
          <a:xfrm>
            <a:off x="307854" y="361950"/>
            <a:ext cx="3429000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2" type="body"/>
          </p:nvPr>
        </p:nvSpPr>
        <p:spPr>
          <a:xfrm>
            <a:off x="307854" y="4045533"/>
            <a:ext cx="3197346" cy="914400"/>
          </a:xfrm>
          <a:prstGeom prst="rect">
            <a:avLst/>
          </a:prstGeom>
          <a:solidFill>
            <a:schemeClr val="dk1">
              <a:alpha val="25882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3" type="body"/>
          </p:nvPr>
        </p:nvSpPr>
        <p:spPr>
          <a:xfrm>
            <a:off x="5601551" y="4045533"/>
            <a:ext cx="3197346" cy="914400"/>
          </a:xfrm>
          <a:prstGeom prst="rect">
            <a:avLst/>
          </a:prstGeom>
          <a:solidFill>
            <a:schemeClr val="dk1">
              <a:alpha val="25882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398014" y="191515"/>
            <a:ext cx="834797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11724" y="867007"/>
            <a:ext cx="393192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4814064" y="867007"/>
            <a:ext cx="393192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icture">
  <p:cSld name="Text and Pictur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398014" y="191515"/>
            <a:ext cx="834797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/>
          <p:nvPr>
            <p:ph idx="2" type="pic"/>
          </p:nvPr>
        </p:nvSpPr>
        <p:spPr>
          <a:xfrm>
            <a:off x="5088384" y="867007"/>
            <a:ext cx="3657600" cy="3152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11724" y="867007"/>
            <a:ext cx="446507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3" type="body"/>
          </p:nvPr>
        </p:nvSpPr>
        <p:spPr>
          <a:xfrm>
            <a:off x="5088384" y="4095750"/>
            <a:ext cx="3505200" cy="428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">
  <p:cSld name="3_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/>
          <p:nvPr/>
        </p:nvSpPr>
        <p:spPr>
          <a:xfrm>
            <a:off x="-1" y="4689475"/>
            <a:ext cx="9144000" cy="454025"/>
          </a:xfrm>
          <a:custGeom>
            <a:rect b="b" l="l" r="r" t="t"/>
            <a:pathLst>
              <a:path extrusionOk="0" h="454025" w="9144000">
                <a:moveTo>
                  <a:pt x="0" y="0"/>
                </a:moveTo>
                <a:lnTo>
                  <a:pt x="9144000" y="0"/>
                </a:lnTo>
                <a:lnTo>
                  <a:pt x="9144000" y="453670"/>
                </a:lnTo>
                <a:lnTo>
                  <a:pt x="0" y="45367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7924800" y="4609564"/>
            <a:ext cx="1079700" cy="508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304800" y="4797192"/>
            <a:ext cx="1503000" cy="252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2112715" y="4797192"/>
            <a:ext cx="9414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836568" y="4847205"/>
            <a:ext cx="210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4" name="Google Shape;64;p13"/>
          <p:cNvSpPr/>
          <p:nvPr/>
        </p:nvSpPr>
        <p:spPr>
          <a:xfrm>
            <a:off x="3126999" y="4837324"/>
            <a:ext cx="352800" cy="187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3076126" y="4815218"/>
            <a:ext cx="0" cy="234950"/>
          </a:xfrm>
          <a:custGeom>
            <a:rect b="b" l="l" r="r" t="t"/>
            <a:pathLst>
              <a:path extrusionOk="0" h="234950" w="120000">
                <a:moveTo>
                  <a:pt x="0" y="0"/>
                </a:moveTo>
                <a:lnTo>
                  <a:pt x="0" y="23442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628650" y="273844"/>
            <a:ext cx="7886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628650" y="1050966"/>
            <a:ext cx="78867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0510" y="4435816"/>
            <a:ext cx="1235383" cy="59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657" y="4518746"/>
            <a:ext cx="1424638" cy="43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9824" y="4591050"/>
            <a:ext cx="166687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1">
  <p:cSld name="Divider-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57930"/>
            <a:ext cx="9160457" cy="184717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0" y="1489240"/>
            <a:ext cx="9144000" cy="91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702816" y="2495550"/>
            <a:ext cx="790778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-2">
  <p:cSld name="Divider-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1902" l="0" r="180" t="1902"/>
          <a:stretch/>
        </p:blipFill>
        <p:spPr>
          <a:xfrm>
            <a:off x="0" y="2739860"/>
            <a:ext cx="9144000" cy="18471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0" y="2647950"/>
            <a:ext cx="9144000" cy="91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702816" y="742950"/>
            <a:ext cx="790778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398014" y="191515"/>
            <a:ext cx="828878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398014" y="1045002"/>
            <a:ext cx="8288786" cy="3532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398014" y="191515"/>
            <a:ext cx="834797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lumns">
  <p:cSld name="1_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98014" y="191515"/>
            <a:ext cx="834797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11724" y="867007"/>
            <a:ext cx="393192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14064" y="867007"/>
            <a:ext cx="393192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and Picture">
  <p:cSld name="1_Text and Pictur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98014" y="191515"/>
            <a:ext cx="834797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>
            <p:ph idx="2" type="pic"/>
          </p:nvPr>
        </p:nvSpPr>
        <p:spPr>
          <a:xfrm>
            <a:off x="5088384" y="867007"/>
            <a:ext cx="3657600" cy="3152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11724" y="867007"/>
            <a:ext cx="446507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5088384" y="4095750"/>
            <a:ext cx="3505200" cy="428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98014" y="191515"/>
            <a:ext cx="834797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">
  <p:cSld name="1_Tab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98014" y="191515"/>
            <a:ext cx="834797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398014" y="191515"/>
            <a:ext cx="828878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98014" y="1045002"/>
            <a:ext cx="8288786" cy="3532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98014" y="191515"/>
            <a:ext cx="8347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4588" y="997203"/>
            <a:ext cx="79348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263168" y="4637172"/>
            <a:ext cx="1005840" cy="32004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-10128" l="-7533" r="258" t="-48805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2112715" y="4797192"/>
            <a:ext cx="941454" cy="23467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3270791" y="4746333"/>
            <a:ext cx="210312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3126999" y="4837324"/>
            <a:ext cx="352899" cy="187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3076126" y="4815218"/>
            <a:ext cx="0" cy="234950"/>
          </a:xfrm>
          <a:custGeom>
            <a:rect b="b" l="l" r="r" t="t"/>
            <a:pathLst>
              <a:path extrusionOk="0" h="234950" w="120000">
                <a:moveTo>
                  <a:pt x="0" y="0"/>
                </a:moveTo>
                <a:lnTo>
                  <a:pt x="0" y="23442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b="18945" l="0" r="0" t="0"/>
          <a:stretch/>
        </p:blipFill>
        <p:spPr>
          <a:xfrm>
            <a:off x="7007762" y="4590177"/>
            <a:ext cx="175260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4960" y="4663440"/>
            <a:ext cx="1435100" cy="29387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497D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5334000" y="4696492"/>
            <a:ext cx="1503115" cy="252639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7086600" y="4696492"/>
            <a:ext cx="941454" cy="23467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8187233" y="4724149"/>
            <a:ext cx="352899" cy="187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106982" y="4705202"/>
            <a:ext cx="0" cy="234950"/>
          </a:xfrm>
          <a:custGeom>
            <a:rect b="b" l="l" r="r" t="t"/>
            <a:pathLst>
              <a:path extrusionOk="0" h="234950" w="120000">
                <a:moveTo>
                  <a:pt x="0" y="0"/>
                </a:moveTo>
                <a:lnTo>
                  <a:pt x="0" y="23442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63168" y="4637172"/>
            <a:ext cx="1005840" cy="3200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0128" l="-7533" r="258" t="-48805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5"/>
    <p:sldLayoutId id="214748366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jupyter.nersc.gov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iris.nersc.gov/train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username@perlmutter.nersc.gov" TargetMode="External"/><Relationship Id="rId4" Type="http://schemas.openxmlformats.org/officeDocument/2006/relationships/hyperlink" Target="https://docs.nersc.gov/job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JuliaORNL/GrayScott.jl/tree/GrayScott-JACC/script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jupyter.nersc.gov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jupyter.nersc.gov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jupyter.nersc.gov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702816" y="2495550"/>
            <a:ext cx="790778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NERSC Training Accounts</a:t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702816" y="2876550"/>
            <a:ext cx="7907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2000"/>
              <a:t>for </a:t>
            </a:r>
            <a:r>
              <a:rPr i="1" lang="en-US" sz="2000"/>
              <a:t>JULIA FOR HPC AND INTRO TO JULIA FOR SCIENCE</a:t>
            </a:r>
            <a:endParaRPr i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Once started you should see a terminal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591" y="1371600"/>
            <a:ext cx="714161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1800"/>
              <a:t>(If you don’t see a terminal)</a:t>
            </a:r>
            <a:r>
              <a:rPr lang="en-US"/>
              <a:t>, select “+” followed by “Terminal”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591" y="1371600"/>
            <a:ext cx="714161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/>
          <p:nvPr/>
        </p:nvSpPr>
        <p:spPr>
          <a:xfrm>
            <a:off x="3459600" y="4391925"/>
            <a:ext cx="901200" cy="90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1478400" y="1801125"/>
            <a:ext cx="901200" cy="90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8"/>
          <p:cNvCxnSpPr/>
          <p:nvPr/>
        </p:nvCxnSpPr>
        <p:spPr>
          <a:xfrm>
            <a:off x="2384025" y="2712550"/>
            <a:ext cx="1098300" cy="169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(In the terminal)</a:t>
            </a:r>
            <a:r>
              <a:rPr lang="en-US"/>
              <a:t>, follow William’s installation instructions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591" y="1371600"/>
            <a:ext cx="714161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(In the terminal)</a:t>
            </a:r>
            <a:r>
              <a:rPr lang="en-US"/>
              <a:t>, follow William’s installation instructions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591" y="1371600"/>
            <a:ext cx="714161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792325" y="3019800"/>
            <a:ext cx="8288700" cy="1847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NERSC Julia Kernel install script here: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/global/cfs/cdirs/nstaff/blaschke/olcf_nersc_24/install.sh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Stop your server</a:t>
            </a:r>
            <a:br>
              <a:rPr lang="en-US"/>
            </a:br>
            <a:r>
              <a:rPr lang="en-US"/>
              <a:t>by going to:</a:t>
            </a:r>
            <a:br>
              <a:rPr lang="en-US"/>
            </a:br>
            <a:r>
              <a:rPr lang="en-US"/>
              <a:t>“File” &gt; “Hub Control Panel”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selecting “Stop”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991" y="152400"/>
            <a:ext cx="714161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/>
          <p:nvPr/>
        </p:nvSpPr>
        <p:spPr>
          <a:xfrm>
            <a:off x="4503800" y="624403"/>
            <a:ext cx="901200" cy="41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4808600" y="4282003"/>
            <a:ext cx="901200" cy="41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31"/>
          <p:cNvCxnSpPr>
            <a:stCxn id="201" idx="2"/>
            <a:endCxn id="202" idx="0"/>
          </p:cNvCxnSpPr>
          <p:nvPr/>
        </p:nvCxnSpPr>
        <p:spPr>
          <a:xfrm>
            <a:off x="4954400" y="1037503"/>
            <a:ext cx="304800" cy="324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4" name="Google Shape;204;p31"/>
          <p:cNvPicPr preferRelativeResize="0"/>
          <p:nvPr/>
        </p:nvPicPr>
        <p:blipFill rotWithShape="1">
          <a:blip r:embed="rId4">
            <a:alphaModFix/>
          </a:blip>
          <a:srcRect b="44110" l="37797" r="30659" t="22320"/>
          <a:stretch/>
        </p:blipFill>
        <p:spPr>
          <a:xfrm>
            <a:off x="1176375" y="2845338"/>
            <a:ext cx="2252626" cy="172666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2449725" y="3291400"/>
            <a:ext cx="582000" cy="41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31"/>
          <p:cNvCxnSpPr>
            <a:stCxn id="202" idx="1"/>
            <a:endCxn id="205" idx="3"/>
          </p:cNvCxnSpPr>
          <p:nvPr/>
        </p:nvCxnSpPr>
        <p:spPr>
          <a:xfrm rot="10800000">
            <a:off x="3031700" y="3497953"/>
            <a:ext cx="1776900" cy="99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Start a fresh exclusive node on Perlmutter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591" y="1371600"/>
            <a:ext cx="714161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5131725" y="2974211"/>
            <a:ext cx="901200" cy="34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Select the launcher, you should see the Julia Kernel :)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591" y="1371600"/>
            <a:ext cx="714161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>
            <a:off x="5336775" y="2805700"/>
            <a:ext cx="901200" cy="90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1478400" y="1801125"/>
            <a:ext cx="901200" cy="90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33"/>
          <p:cNvCxnSpPr>
            <a:stCxn id="225" idx="3"/>
            <a:endCxn id="224" idx="1"/>
          </p:cNvCxnSpPr>
          <p:nvPr/>
        </p:nvCxnSpPr>
        <p:spPr>
          <a:xfrm>
            <a:off x="2379600" y="2251725"/>
            <a:ext cx="2957100" cy="100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</a:t>
            </a:r>
            <a:r>
              <a:rPr lang="en-US"/>
              <a:t>Reservations</a:t>
            </a:r>
            <a:r>
              <a:rPr lang="en-US"/>
              <a:t> in Tutorials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Go to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https://jupyter.nersc.gov</a:t>
            </a:r>
            <a:r>
              <a:rPr lang="en-US"/>
              <a:t> and select:</a:t>
            </a:r>
            <a:br>
              <a:rPr lang="en-US"/>
            </a:br>
            <a:r>
              <a:rPr lang="en-US"/>
              <a:t> “Configurable GPU” in the “Perlmutter” row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63" y="1961575"/>
            <a:ext cx="7109873" cy="24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6579525" y="3050411"/>
            <a:ext cx="901200" cy="34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98014" y="-3708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Jupyter</a:t>
            </a:r>
            <a:br>
              <a:rPr lang="en-US"/>
            </a:br>
            <a:r>
              <a:rPr lang="en-US"/>
              <a:t>Options: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98025" y="880425"/>
            <a:ext cx="8288700" cy="36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Leave defaults, except: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Account: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ntrain1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Reservation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julia_hpc_18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/>
              <a:t>or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julia_hpc_21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Time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120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518" y="-179450"/>
            <a:ext cx="66167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Reservations will be available 15 mins before each session and run for 3 hours. If you request a node during this time, make sure that the current time + requested time does not exceed the reservation’s end time.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Training accounts are fully fledged NERSC accounts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Will remain available until Sunday – please copy any data and code to your computer before then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98014" y="191515"/>
            <a:ext cx="828878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800"/>
              <a:t>Activate your Training Account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Go to: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https://iris.nersc.gov/train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Enter the Training Code: “ejZ5” along with your details</a:t>
            </a:r>
            <a:br>
              <a:rPr lang="en-US"/>
            </a:br>
            <a:r>
              <a:rPr b="1" lang="en-US" sz="1000"/>
              <a:t>Note:</a:t>
            </a:r>
            <a:r>
              <a:rPr lang="en-US" sz="1000"/>
              <a:t> if you have previously registered an account using a different code </a:t>
            </a:r>
            <a:r>
              <a:rPr lang="en-US" sz="1000"/>
              <a:t>please</a:t>
            </a:r>
            <a:r>
              <a:rPr lang="en-US" sz="1000"/>
              <a:t> </a:t>
            </a:r>
            <a:r>
              <a:rPr lang="en-US" sz="1000"/>
              <a:t>recreate</a:t>
            </a:r>
            <a:r>
              <a:rPr lang="en-US" sz="1000"/>
              <a:t> it.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/>
              <a:t>Important: make a copy of </a:t>
            </a:r>
            <a:br>
              <a:rPr b="1" lang="en-US"/>
            </a:br>
            <a:r>
              <a:rPr b="1" lang="en-US"/>
              <a:t>your login and password</a:t>
            </a:r>
            <a:r>
              <a:rPr lang="en-US"/>
              <a:t> </a:t>
            </a:r>
            <a:br>
              <a:rPr lang="en-US"/>
            </a:br>
            <a:r>
              <a:rPr lang="en-US"/>
              <a:t>you won’t be able to change </a:t>
            </a:r>
            <a:br>
              <a:rPr lang="en-US"/>
            </a:br>
            <a:r>
              <a:rPr lang="en-US"/>
              <a:t>these, nor recover them later!!!</a:t>
            </a:r>
            <a:endParaRPr sz="2000"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0" r="2391" t="0"/>
          <a:stretch/>
        </p:blipFill>
        <p:spPr>
          <a:xfrm>
            <a:off x="5012125" y="2504250"/>
            <a:ext cx="4131876" cy="17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to Perlmutter and Use Julia Module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187650" y="740200"/>
            <a:ext cx="8837700" cy="40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NERSC users have been added to ntrain9 project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Non-users were sent the instruction to get a training account</a:t>
            </a:r>
            <a:endParaRPr sz="23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Account valid through June 23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Login to Perlmutter: ssh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username@perlmutter.nersc.gov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Julia modules:</a:t>
            </a:r>
            <a:endParaRPr sz="2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% module use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/global/common/software/nersc/julia_hpc_24/modules/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% module use /global/common/software/nersc/n9/julia/modules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% module load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PrgEnv-gnu cray-hdf5-parallel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% module load adios2 julia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Running Jobs examples: </a:t>
            </a:r>
            <a:endParaRPr sz="23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https://docs.nersc.gov/jobs/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 Node Reservations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187650" y="740200"/>
            <a:ext cx="8837700" cy="40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GPU node reservation: 1pm - </a:t>
            </a:r>
            <a:r>
              <a:rPr lang="en-US" sz="2200"/>
              <a:t>4pm</a:t>
            </a:r>
            <a:r>
              <a:rPr lang="en-US" sz="2200"/>
              <a:t> EDT, Tues June 18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To use 1 GPU only (sample flags for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/>
              <a:t> or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salloc</a:t>
            </a:r>
            <a:r>
              <a:rPr lang="en-US"/>
              <a:t>):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urier New"/>
              <a:buChar char="■"/>
            </a:pP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-A ntrain1 --reservation=</a:t>
            </a: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julia_hpc_18</a:t>
            </a: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-C gpu -N 1 -c 32 -G 1 -t 30:00 -q shared</a:t>
            </a:r>
            <a:endParaRPr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To use multiple nodes (sample flags for sbatch or salloc):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urier New"/>
              <a:buChar char="■"/>
            </a:pP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-A ntrain1 --reservation=</a:t>
            </a: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julia_hpc_18</a:t>
            </a: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-C gpu -N 2 -t 30:00 -q regular</a:t>
            </a:r>
            <a:endParaRPr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200"/>
              <a:t>Outside of reservation, use: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>
                <a:solidFill>
                  <a:schemeClr val="dk1"/>
                </a:solidFill>
              </a:rPr>
              <a:t>To use 1 GPU only (sample flags for sbatch or salloc):</a:t>
            </a:r>
            <a:endParaRPr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urier New"/>
              <a:buChar char="■"/>
            </a:pP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-A &lt;project&gt; -C gpu -N 1 -c 32 -G 1 -t 30:00 -q shared</a:t>
            </a:r>
            <a:endParaRPr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>
                <a:solidFill>
                  <a:schemeClr val="dk1"/>
                </a:solidFill>
              </a:rPr>
              <a:t>To use multiple nodes (sample flags for sbatch or salloc):</a:t>
            </a:r>
            <a:endParaRPr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urier New"/>
              <a:buChar char="■"/>
            </a:pP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-A &lt;project&gt; -C gpu -N 2 -t 30:00 -q regular </a:t>
            </a:r>
            <a:r>
              <a:rPr lang="en-US">
                <a:solidFill>
                  <a:srgbClr val="0000FF"/>
                </a:solidFill>
              </a:rPr>
              <a:t>(or </a:t>
            </a: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-q interactive</a:t>
            </a:r>
            <a:r>
              <a:rPr lang="en-US">
                <a:solidFill>
                  <a:srgbClr val="0000FF"/>
                </a:solidFill>
              </a:rPr>
              <a:t> for salloc)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Reminder about file Systems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294475" y="1045000"/>
            <a:ext cx="87165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$HOME</a:t>
            </a:r>
            <a:r>
              <a:rPr lang="en-US"/>
              <a:t> is not the best file system for running jobs at scale. Consider therefore replacing all </a:t>
            </a:r>
            <a:r>
              <a:rPr lang="en-US"/>
              <a:t>occurrences</a:t>
            </a:r>
            <a:r>
              <a:rPr lang="en-US"/>
              <a:t> of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$HOME</a:t>
            </a:r>
            <a:r>
              <a:rPr lang="en-US"/>
              <a:t> with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$SCRATCH</a:t>
            </a:r>
            <a:r>
              <a:rPr lang="en-US"/>
              <a:t> in the NERSC scripts here: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https://github.com/JuliaORNL/GrayScott.jl/tree/GrayScott-JACC/scripts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Pro tip:</a:t>
            </a:r>
            <a:r>
              <a:rPr lang="en-US"/>
              <a:t> add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/>
              <a:t>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JULIA_DEPOT_PATH=$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SCRATCH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/depot</a:t>
            </a:r>
            <a:br>
              <a:rPr lang="en-US"/>
            </a:br>
            <a:r>
              <a:rPr lang="en-US"/>
              <a:t>to you </a:t>
            </a:r>
            <a:r>
              <a:rPr lang="en-US"/>
              <a:t>scripts</a:t>
            </a:r>
            <a:r>
              <a:rPr lang="en-US"/>
              <a:t> for optimal performance (remember to do this in the config script, </a:t>
            </a:r>
            <a:r>
              <a:rPr b="1" lang="en-US"/>
              <a:t>and</a:t>
            </a:r>
            <a:r>
              <a:rPr lang="en-US"/>
              <a:t> the job scrip)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into Jupyter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Go to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https://jupyter.nersc.gov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Sign in using your training account credentials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Select your preferred jupyter instance:</a:t>
            </a:r>
            <a:r>
              <a:rPr lang="en-US"/>
              <a:t> 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63" y="2230425"/>
            <a:ext cx="7109873" cy="240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Go to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https://jupyter.nersc.gov</a:t>
            </a:r>
            <a:r>
              <a:rPr lang="en-US"/>
              <a:t> and select:</a:t>
            </a:r>
            <a:br>
              <a:rPr lang="en-US"/>
            </a:br>
            <a:r>
              <a:rPr lang="en-US"/>
              <a:t> “</a:t>
            </a:r>
            <a:r>
              <a:rPr lang="en-US"/>
              <a:t>Exclusive</a:t>
            </a:r>
            <a:r>
              <a:rPr lang="en-US"/>
              <a:t> GPU Node” in the “Perlmutter” row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63" y="1961575"/>
            <a:ext cx="7109873" cy="24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/>
          <p:nvPr/>
        </p:nvSpPr>
        <p:spPr>
          <a:xfrm>
            <a:off x="5055525" y="3050411"/>
            <a:ext cx="901200" cy="34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Go to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https://jupyter.nersc.gov</a:t>
            </a:r>
            <a:r>
              <a:rPr lang="en-US"/>
              <a:t> and select:</a:t>
            </a:r>
            <a:br>
              <a:rPr lang="en-US"/>
            </a:br>
            <a:r>
              <a:rPr lang="en-US"/>
              <a:t> “Exclusive GPU Node” in the “Perlmutter” row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63" y="1961575"/>
            <a:ext cx="7109873" cy="24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5055525" y="3050411"/>
            <a:ext cx="901200" cy="34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341575" y="1045000"/>
            <a:ext cx="8523900" cy="3232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you’re spending a long time in the queue waiting for an exclusive GPU node, “Shared GPU Node”s are also available – eg: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Alternatively please use a reservation (details later)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550" y="1845452"/>
            <a:ext cx="6503951" cy="176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" name="Google Shape;148;p25"/>
          <p:cNvSpPr/>
          <p:nvPr/>
        </p:nvSpPr>
        <p:spPr>
          <a:xfrm>
            <a:off x="3352800" y="2638100"/>
            <a:ext cx="601800" cy="26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98014" y="191515"/>
            <a:ext cx="8288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98014" y="1045002"/>
            <a:ext cx="8288700" cy="3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Jupyter should take a minute to start: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591" y="1371600"/>
            <a:ext cx="714161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